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</p:sldMasterIdLst>
  <p:notesMasterIdLst>
    <p:notesMasterId r:id="rId25"/>
  </p:notesMasterIdLst>
  <p:sldIdLst>
    <p:sldId id="256" r:id="rId2"/>
    <p:sldId id="259" r:id="rId3"/>
    <p:sldId id="281" r:id="rId4"/>
    <p:sldId id="285" r:id="rId5"/>
    <p:sldId id="300" r:id="rId6"/>
    <p:sldId id="296" r:id="rId7"/>
    <p:sldId id="310" r:id="rId8"/>
    <p:sldId id="286" r:id="rId9"/>
    <p:sldId id="287" r:id="rId10"/>
    <p:sldId id="305" r:id="rId11"/>
    <p:sldId id="302" r:id="rId12"/>
    <p:sldId id="289" r:id="rId13"/>
    <p:sldId id="301" r:id="rId14"/>
    <p:sldId id="315" r:id="rId15"/>
    <p:sldId id="311" r:id="rId16"/>
    <p:sldId id="304" r:id="rId17"/>
    <p:sldId id="299" r:id="rId18"/>
    <p:sldId id="312" r:id="rId19"/>
    <p:sldId id="313" r:id="rId20"/>
    <p:sldId id="314" r:id="rId21"/>
    <p:sldId id="308" r:id="rId22"/>
    <p:sldId id="309" r:id="rId23"/>
    <p:sldId id="290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BFCC3FC-8A63-4E00-9838-D5161C452230}">
  <a:tblStyle styleId="{6BFCC3FC-8A63-4E00-9838-D5161C452230}" styleName="Table_0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/>
      <a:tcStyle>
        <a:tcBdr/>
      </a:tcStyle>
    </a:lastCol>
    <a:firstCol>
      <a:tcTxStyle b="on" i="off"/>
      <a:tcStyle>
        <a:tcBdr/>
      </a:tcStyle>
    </a:firstCol>
    <a:lastRow>
      <a:tcTxStyle b="on" i="off"/>
      <a:tcStyle>
        <a:tcBdr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E6E6E6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/>
      <a:tcStyle>
        <a:tcBdr/>
        <a:fill>
          <a:solidFill>
            <a:srgbClr val="E6E6E6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0CAC5E1-7389-4E8F-895F-8665422600D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26780A3-A0DD-4631-A506-09B27146AE5F}" styleName="Table_2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15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161713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964768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892463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811113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069187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912289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96713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187365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6774302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925148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0693673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634240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808021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9911901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618328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710021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50168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509796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395301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26484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3189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340560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509382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8926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9418320" y="646303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텍스트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콘텐츠 2개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콘텐츠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캡션 있는 그림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lgun Gothic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텍스트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algun Gothic"/>
              <a:buNone/>
              <a:defRPr sz="4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400" b="1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2" name="그림 11"/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0715892" y="230188"/>
            <a:ext cx="1275815" cy="365125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9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10" Type="http://schemas.openxmlformats.org/officeDocument/2006/relationships/image" Target="../media/image31.png"/><Relationship Id="rId4" Type="http://schemas.openxmlformats.org/officeDocument/2006/relationships/image" Target="../media/image25.png"/><Relationship Id="rId9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gssteam4/phase1_deliverable" TargetMode="Externa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5"/>
          <p:cNvSpPr txBox="1"/>
          <p:nvPr/>
        </p:nvSpPr>
        <p:spPr>
          <a:xfrm>
            <a:off x="3563201" y="4560135"/>
            <a:ext cx="3644972" cy="7847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500" b="1" i="0" u="none" strike="noStrike" cap="none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Team </a:t>
            </a:r>
            <a:r>
              <a:rPr lang="en-US" sz="4500" b="1" i="0" u="none" strike="noStrike" cap="none" dirty="0" smtClean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4</a:t>
            </a:r>
            <a:endParaRPr sz="4500" b="1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1" name="Google Shape;131;p25"/>
          <p:cNvSpPr txBox="1"/>
          <p:nvPr/>
        </p:nvSpPr>
        <p:spPr>
          <a:xfrm>
            <a:off x="2974819" y="1492276"/>
            <a:ext cx="7552504" cy="9386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500" dirty="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Phase 1 Presentation</a:t>
            </a:r>
            <a:endParaRPr sz="5500" dirty="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8769" y="4502068"/>
            <a:ext cx="2945100" cy="842857"/>
          </a:xfrm>
          <a:prstGeom prst="rect">
            <a:avLst/>
          </a:prstGeom>
        </p:spPr>
      </p:pic>
      <p:sp>
        <p:nvSpPr>
          <p:cNvPr id="5" name="슬라이드 번호 개체 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5" name="Google Shape;177;p28"/>
          <p:cNvSpPr txBox="1"/>
          <p:nvPr/>
        </p:nvSpPr>
        <p:spPr>
          <a:xfrm>
            <a:off x="78501" y="227775"/>
            <a:ext cx="7608174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Overall System Design for Security Requirements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6" name="Google Shape;390;p35"/>
          <p:cNvSpPr/>
          <p:nvPr/>
        </p:nvSpPr>
        <p:spPr>
          <a:xfrm>
            <a:off x="2673319" y="1602740"/>
            <a:ext cx="1356300" cy="1151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/>
              <a:t>VideoChat</a:t>
            </a:r>
            <a:r>
              <a:rPr lang="en-US" sz="1200" dirty="0" smtClean="0"/>
              <a:t> app</a:t>
            </a:r>
            <a:endParaRPr sz="1200" dirty="0"/>
          </a:p>
        </p:txBody>
      </p:sp>
      <p:sp>
        <p:nvSpPr>
          <p:cNvPr id="8" name="Google Shape;390;p35"/>
          <p:cNvSpPr/>
          <p:nvPr/>
        </p:nvSpPr>
        <p:spPr>
          <a:xfrm>
            <a:off x="6632294" y="4578168"/>
            <a:ext cx="1356300" cy="1151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smtClean="0"/>
              <a:t>Backend Server</a:t>
            </a:r>
            <a:endParaRPr sz="1300" dirty="0"/>
          </a:p>
        </p:txBody>
      </p:sp>
      <p:sp>
        <p:nvSpPr>
          <p:cNvPr id="9" name="Google Shape;390;p35"/>
          <p:cNvSpPr/>
          <p:nvPr/>
        </p:nvSpPr>
        <p:spPr>
          <a:xfrm>
            <a:off x="10064611" y="1602740"/>
            <a:ext cx="1356300" cy="1151700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 err="1" smtClean="0"/>
              <a:t>VideoChat</a:t>
            </a:r>
            <a:r>
              <a:rPr lang="en-US" sz="1200" dirty="0" smtClean="0"/>
              <a:t> app</a:t>
            </a:r>
            <a:endParaRPr sz="1200" dirty="0"/>
          </a:p>
        </p:txBody>
      </p:sp>
      <p:pic>
        <p:nvPicPr>
          <p:cNvPr id="34" name="Google Shape;5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6904974" y="1724937"/>
            <a:ext cx="259602" cy="25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Google Shape;48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90919" y="1622147"/>
            <a:ext cx="420399" cy="420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1" name="직선 화살표 연결선 50"/>
          <p:cNvCxnSpPr>
            <a:stCxn id="6" idx="5"/>
            <a:endCxn id="8" idx="0"/>
          </p:cNvCxnSpPr>
          <p:nvPr/>
        </p:nvCxnSpPr>
        <p:spPr>
          <a:xfrm>
            <a:off x="3830993" y="2585777"/>
            <a:ext cx="3479451" cy="199239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6" name="Google Shape;438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9081" y="1727952"/>
            <a:ext cx="916000" cy="916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" name="직선 화살표 연결선 59"/>
          <p:cNvCxnSpPr>
            <a:stCxn id="6" idx="6"/>
            <a:endCxn id="9" idx="2"/>
          </p:cNvCxnSpPr>
          <p:nvPr/>
        </p:nvCxnSpPr>
        <p:spPr>
          <a:xfrm>
            <a:off x="4029619" y="2178590"/>
            <a:ext cx="603499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직선 화살표 연결선 62"/>
          <p:cNvCxnSpPr>
            <a:stCxn id="8" idx="0"/>
            <a:endCxn id="9" idx="3"/>
          </p:cNvCxnSpPr>
          <p:nvPr/>
        </p:nvCxnSpPr>
        <p:spPr>
          <a:xfrm flipV="1">
            <a:off x="7310444" y="2585777"/>
            <a:ext cx="2952793" cy="199239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1" name="직선 화살표 연결선 130"/>
          <p:cNvCxnSpPr>
            <a:stCxn id="56" idx="3"/>
            <a:endCxn id="6" idx="2"/>
          </p:cNvCxnSpPr>
          <p:nvPr/>
        </p:nvCxnSpPr>
        <p:spPr>
          <a:xfrm flipV="1">
            <a:off x="1375081" y="2178590"/>
            <a:ext cx="1298238" cy="736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Google Shape;387;p35"/>
          <p:cNvSpPr/>
          <p:nvPr/>
        </p:nvSpPr>
        <p:spPr>
          <a:xfrm>
            <a:off x="381450" y="5878421"/>
            <a:ext cx="11429100" cy="7173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900">
              <a:highlight>
                <a:srgbClr val="FFFFFF"/>
              </a:highlight>
            </a:endParaRPr>
          </a:p>
        </p:txBody>
      </p:sp>
      <p:pic>
        <p:nvPicPr>
          <p:cNvPr id="133" name="그림 13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7537" y="4505659"/>
            <a:ext cx="731650" cy="558181"/>
          </a:xfrm>
          <a:prstGeom prst="rect">
            <a:avLst/>
          </a:prstGeom>
        </p:spPr>
      </p:pic>
      <p:pic>
        <p:nvPicPr>
          <p:cNvPr id="73" name="그림 7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98947" y="1267042"/>
            <a:ext cx="731650" cy="558181"/>
          </a:xfrm>
          <a:prstGeom prst="rect">
            <a:avLst/>
          </a:prstGeom>
        </p:spPr>
      </p:pic>
      <p:pic>
        <p:nvPicPr>
          <p:cNvPr id="74" name="그림 7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38953" y="1350675"/>
            <a:ext cx="731650" cy="558181"/>
          </a:xfrm>
          <a:prstGeom prst="rect">
            <a:avLst/>
          </a:prstGeom>
        </p:spPr>
      </p:pic>
      <p:pic>
        <p:nvPicPr>
          <p:cNvPr id="75" name="Google Shape;5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8986186" y="3058384"/>
            <a:ext cx="259602" cy="25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48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2131" y="2955594"/>
            <a:ext cx="420399" cy="42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504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5638148" y="3149222"/>
            <a:ext cx="259602" cy="255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48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24093" y="3046432"/>
            <a:ext cx="420399" cy="420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그림 13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80577" y="3024361"/>
            <a:ext cx="768712" cy="649429"/>
          </a:xfrm>
          <a:prstGeom prst="rect">
            <a:avLst/>
          </a:prstGeom>
        </p:spPr>
      </p:pic>
      <p:pic>
        <p:nvPicPr>
          <p:cNvPr id="80" name="그림 7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907219" y="3116642"/>
            <a:ext cx="768712" cy="649429"/>
          </a:xfrm>
          <a:prstGeom prst="rect">
            <a:avLst/>
          </a:prstGeom>
        </p:spPr>
      </p:pic>
      <p:pic>
        <p:nvPicPr>
          <p:cNvPr id="81" name="그림 8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030235" y="4835025"/>
            <a:ext cx="768712" cy="649429"/>
          </a:xfrm>
          <a:prstGeom prst="rect">
            <a:avLst/>
          </a:prstGeom>
        </p:spPr>
      </p:pic>
      <p:pic>
        <p:nvPicPr>
          <p:cNvPr id="82" name="Google Shape;486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118214" y="4150459"/>
            <a:ext cx="355200" cy="35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TextBox 136"/>
          <p:cNvSpPr txBox="1"/>
          <p:nvPr/>
        </p:nvSpPr>
        <p:spPr>
          <a:xfrm>
            <a:off x="5339319" y="2214528"/>
            <a:ext cx="34778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Call packet data</a:t>
            </a:r>
            <a:br>
              <a:rPr lang="en-US" altLang="ko-KR" sz="1200" dirty="0" smtClean="0"/>
            </a:br>
            <a:r>
              <a:rPr lang="en-US" altLang="ko-KR" sz="1200" dirty="0" smtClean="0"/>
              <a:t>Call Connection/Disconnection request</a:t>
            </a:r>
            <a:endParaRPr lang="ko-KR" altLang="en-US" sz="1200"/>
          </a:p>
        </p:txBody>
      </p:sp>
      <p:sp>
        <p:nvSpPr>
          <p:cNvPr id="86" name="TextBox 85"/>
          <p:cNvSpPr txBox="1"/>
          <p:nvPr/>
        </p:nvSpPr>
        <p:spPr>
          <a:xfrm>
            <a:off x="4176096" y="3507413"/>
            <a:ext cx="2607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User registration request/response</a:t>
            </a:r>
            <a:br>
              <a:rPr lang="en-US" altLang="ko-KR" sz="1200" dirty="0" smtClean="0"/>
            </a:br>
            <a:r>
              <a:rPr lang="en-US" altLang="ko-KR" sz="1200" dirty="0" smtClean="0"/>
              <a:t>User login request/response</a:t>
            </a:r>
          </a:p>
          <a:p>
            <a:r>
              <a:rPr lang="en-US" altLang="ko-KR" sz="1200" dirty="0" smtClean="0"/>
              <a:t>Contact info query/response</a:t>
            </a:r>
          </a:p>
        </p:txBody>
      </p:sp>
      <p:sp>
        <p:nvSpPr>
          <p:cNvPr id="87" name="TextBox 86"/>
          <p:cNvSpPr txBox="1"/>
          <p:nvPr/>
        </p:nvSpPr>
        <p:spPr>
          <a:xfrm>
            <a:off x="8088098" y="3454808"/>
            <a:ext cx="26074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User registration request/response</a:t>
            </a:r>
            <a:br>
              <a:rPr lang="en-US" altLang="ko-KR" sz="1200" dirty="0" smtClean="0"/>
            </a:br>
            <a:r>
              <a:rPr lang="en-US" altLang="ko-KR" sz="1200" dirty="0" smtClean="0"/>
              <a:t>User login request/response</a:t>
            </a:r>
          </a:p>
          <a:p>
            <a:r>
              <a:rPr lang="en-US" altLang="ko-KR" sz="1200" dirty="0" smtClean="0"/>
              <a:t>Contact info query/response</a:t>
            </a:r>
          </a:p>
        </p:txBody>
      </p:sp>
      <p:cxnSp>
        <p:nvCxnSpPr>
          <p:cNvPr id="88" name="직선 화살표 연결선 87"/>
          <p:cNvCxnSpPr>
            <a:stCxn id="6" idx="3"/>
            <a:endCxn id="134" idx="0"/>
          </p:cNvCxnSpPr>
          <p:nvPr/>
        </p:nvCxnSpPr>
        <p:spPr>
          <a:xfrm flipH="1">
            <a:off x="2464933" y="2585777"/>
            <a:ext cx="407012" cy="4385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직선 화살표 연결선 90"/>
          <p:cNvCxnSpPr>
            <a:stCxn id="9" idx="4"/>
            <a:endCxn id="80" idx="0"/>
          </p:cNvCxnSpPr>
          <p:nvPr/>
        </p:nvCxnSpPr>
        <p:spPr>
          <a:xfrm>
            <a:off x="10742761" y="2754440"/>
            <a:ext cx="548814" cy="36220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직선 화살표 연결선 95"/>
          <p:cNvCxnSpPr>
            <a:stCxn id="8" idx="6"/>
            <a:endCxn id="81" idx="1"/>
          </p:cNvCxnSpPr>
          <p:nvPr/>
        </p:nvCxnSpPr>
        <p:spPr>
          <a:xfrm>
            <a:off x="7988594" y="5154018"/>
            <a:ext cx="1041641" cy="572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2685356" y="2745908"/>
            <a:ext cx="1168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Storing log file</a:t>
            </a:r>
          </a:p>
        </p:txBody>
      </p:sp>
      <p:sp>
        <p:nvSpPr>
          <p:cNvPr id="101" name="TextBox 100"/>
          <p:cNvSpPr txBox="1"/>
          <p:nvPr/>
        </p:nvSpPr>
        <p:spPr>
          <a:xfrm>
            <a:off x="10987178" y="2683546"/>
            <a:ext cx="1168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Storing log file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7925268" y="4801870"/>
            <a:ext cx="116829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Storing log file</a:t>
            </a:r>
          </a:p>
        </p:txBody>
      </p:sp>
      <p:pic>
        <p:nvPicPr>
          <p:cNvPr id="103" name="Google Shape;48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73544" y="6023425"/>
            <a:ext cx="420399" cy="4203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485;p35"/>
          <p:cNvSpPr txBox="1"/>
          <p:nvPr/>
        </p:nvSpPr>
        <p:spPr>
          <a:xfrm>
            <a:off x="2084144" y="5992225"/>
            <a:ext cx="1074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encryption</a:t>
            </a:r>
            <a:endParaRPr sz="1300" dirty="0"/>
          </a:p>
        </p:txBody>
      </p:sp>
      <p:pic>
        <p:nvPicPr>
          <p:cNvPr id="105" name="Google Shape;48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3201906" y="6095794"/>
            <a:ext cx="259602" cy="26199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480;p35"/>
          <p:cNvSpPr txBox="1"/>
          <p:nvPr/>
        </p:nvSpPr>
        <p:spPr>
          <a:xfrm>
            <a:off x="3401142" y="6017485"/>
            <a:ext cx="915900" cy="44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hash</a:t>
            </a:r>
            <a:endParaRPr sz="1300" dirty="0"/>
          </a:p>
        </p:txBody>
      </p:sp>
      <p:pic>
        <p:nvPicPr>
          <p:cNvPr id="107" name="Google Shape;486;p3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061419" y="6059127"/>
            <a:ext cx="355200" cy="3552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487;p35"/>
          <p:cNvSpPr txBox="1"/>
          <p:nvPr/>
        </p:nvSpPr>
        <p:spPr>
          <a:xfrm>
            <a:off x="4323219" y="5871060"/>
            <a:ext cx="1074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input</a:t>
            </a: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validation</a:t>
            </a:r>
            <a:endParaRPr sz="1300" dirty="0"/>
          </a:p>
        </p:txBody>
      </p:sp>
      <p:pic>
        <p:nvPicPr>
          <p:cNvPr id="109" name="그림 10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90621" y="5961594"/>
            <a:ext cx="731650" cy="558181"/>
          </a:xfrm>
          <a:prstGeom prst="rect">
            <a:avLst/>
          </a:prstGeom>
        </p:spPr>
      </p:pic>
      <p:sp>
        <p:nvSpPr>
          <p:cNvPr id="110" name="Google Shape;487;p35"/>
          <p:cNvSpPr txBox="1"/>
          <p:nvPr/>
        </p:nvSpPr>
        <p:spPr>
          <a:xfrm>
            <a:off x="6025449" y="6017485"/>
            <a:ext cx="1074900" cy="446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smtClean="0"/>
              <a:t>certificate</a:t>
            </a:r>
            <a:endParaRPr sz="1300" dirty="0"/>
          </a:p>
        </p:txBody>
      </p:sp>
      <p:pic>
        <p:nvPicPr>
          <p:cNvPr id="111" name="그림 11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89673" y="5910662"/>
            <a:ext cx="768712" cy="617188"/>
          </a:xfrm>
          <a:prstGeom prst="rect">
            <a:avLst/>
          </a:prstGeom>
        </p:spPr>
      </p:pic>
      <p:sp>
        <p:nvSpPr>
          <p:cNvPr id="112" name="Google Shape;487;p35"/>
          <p:cNvSpPr txBox="1"/>
          <p:nvPr/>
        </p:nvSpPr>
        <p:spPr>
          <a:xfrm>
            <a:off x="7855251" y="6025307"/>
            <a:ext cx="1137576" cy="446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f</a:t>
            </a:r>
            <a:r>
              <a:rPr lang="en-US" sz="1300" dirty="0" smtClean="0"/>
              <a:t>ile system</a:t>
            </a:r>
            <a:endParaRPr sz="1300" dirty="0"/>
          </a:p>
        </p:txBody>
      </p:sp>
      <p:cxnSp>
        <p:nvCxnSpPr>
          <p:cNvPr id="113" name="Google Shape;476;p35"/>
          <p:cNvCxnSpPr/>
          <p:nvPr/>
        </p:nvCxnSpPr>
        <p:spPr>
          <a:xfrm flipV="1">
            <a:off x="8878523" y="6240603"/>
            <a:ext cx="357112" cy="782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4" name="Google Shape;477;p35"/>
          <p:cNvSpPr txBox="1"/>
          <p:nvPr/>
        </p:nvSpPr>
        <p:spPr>
          <a:xfrm>
            <a:off x="9320669" y="5920857"/>
            <a:ext cx="9159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data</a:t>
            </a:r>
            <a:endParaRPr sz="13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/>
              <a:t>flow</a:t>
            </a:r>
            <a:endParaRPr sz="1300" dirty="0"/>
          </a:p>
        </p:txBody>
      </p:sp>
      <p:sp>
        <p:nvSpPr>
          <p:cNvPr id="115" name="TextBox 114"/>
          <p:cNvSpPr txBox="1"/>
          <p:nvPr/>
        </p:nvSpPr>
        <p:spPr>
          <a:xfrm>
            <a:off x="668353" y="2711441"/>
            <a:ext cx="6098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User</a:t>
            </a:r>
          </a:p>
        </p:txBody>
      </p:sp>
      <p:pic>
        <p:nvPicPr>
          <p:cNvPr id="148" name="그림 14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36308" y="1445891"/>
            <a:ext cx="618238" cy="707306"/>
          </a:xfrm>
          <a:prstGeom prst="rect">
            <a:avLst/>
          </a:prstGeom>
        </p:spPr>
      </p:pic>
      <p:pic>
        <p:nvPicPr>
          <p:cNvPr id="118" name="그림 1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60165" y="5910662"/>
            <a:ext cx="618238" cy="670894"/>
          </a:xfrm>
          <a:prstGeom prst="rect">
            <a:avLst/>
          </a:prstGeom>
        </p:spPr>
      </p:pic>
      <p:sp>
        <p:nvSpPr>
          <p:cNvPr id="119" name="Google Shape;487;p35"/>
          <p:cNvSpPr txBox="1"/>
          <p:nvPr/>
        </p:nvSpPr>
        <p:spPr>
          <a:xfrm>
            <a:off x="10584614" y="5935266"/>
            <a:ext cx="1331479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smtClean="0"/>
              <a:t>two factor authentication</a:t>
            </a:r>
            <a:endParaRPr sz="1300" dirty="0"/>
          </a:p>
        </p:txBody>
      </p:sp>
      <p:sp>
        <p:nvSpPr>
          <p:cNvPr id="120" name="Google Shape;390;p35"/>
          <p:cNvSpPr/>
          <p:nvPr/>
        </p:nvSpPr>
        <p:spPr>
          <a:xfrm>
            <a:off x="509962" y="6009076"/>
            <a:ext cx="578790" cy="449096"/>
          </a:xfrm>
          <a:prstGeom prst="ellipse">
            <a:avLst/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124" name="Google Shape;485;p35"/>
          <p:cNvSpPr txBox="1"/>
          <p:nvPr/>
        </p:nvSpPr>
        <p:spPr>
          <a:xfrm>
            <a:off x="1050234" y="5902595"/>
            <a:ext cx="1074900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 smtClean="0"/>
              <a:t>System entity</a:t>
            </a:r>
            <a:endParaRPr sz="13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533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TextBox 3"/>
          <p:cNvSpPr txBox="1"/>
          <p:nvPr/>
        </p:nvSpPr>
        <p:spPr>
          <a:xfrm>
            <a:off x="270782" y="928910"/>
            <a:ext cx="7421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/>
              <a:t>Input </a:t>
            </a:r>
            <a:r>
              <a:rPr lang="en-US" altLang="ko-KR" sz="1600" b="1" dirty="0" smtClean="0"/>
              <a:t>Validation </a:t>
            </a:r>
            <a:r>
              <a:rPr lang="en-US" altLang="ko-KR" sz="1600" b="1" dirty="0"/>
              <a:t>C</a:t>
            </a:r>
            <a:r>
              <a:rPr lang="en-US" altLang="ko-KR" sz="1600" b="1" dirty="0" smtClean="0"/>
              <a:t>heck </a:t>
            </a:r>
            <a:r>
              <a:rPr lang="en-US" altLang="ko-KR" sz="1600" b="1" dirty="0"/>
              <a:t>by Backend Server</a:t>
            </a:r>
            <a:endParaRPr lang="en-US" altLang="ko-KR" sz="1600" b="1" dirty="0" smtClean="0"/>
          </a:p>
        </p:txBody>
      </p:sp>
      <p:sp>
        <p:nvSpPr>
          <p:cNvPr id="5" name="Google Shape;177;p28"/>
          <p:cNvSpPr txBox="1"/>
          <p:nvPr/>
        </p:nvSpPr>
        <p:spPr>
          <a:xfrm>
            <a:off x="78500" y="227775"/>
            <a:ext cx="605233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lvl="0"/>
            <a:r>
              <a:rPr lang="en-US" altLang="ko-KR" sz="2400" b="1" dirty="0">
                <a:solidFill>
                  <a:schemeClr val="dk1"/>
                </a:solidFill>
              </a:rPr>
              <a:t>Sequence Diagram for Secure </a:t>
            </a:r>
            <a:r>
              <a:rPr lang="en-US" altLang="ko-KR" sz="2400" b="1" dirty="0" smtClean="0">
                <a:solidFill>
                  <a:schemeClr val="dk1"/>
                </a:solidFill>
              </a:rPr>
              <a:t>design (1)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11</a:t>
            </a:fld>
            <a:endParaRPr 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6285" y="1333442"/>
            <a:ext cx="6934455" cy="5494713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4156768" y="1303124"/>
            <a:ext cx="1053737" cy="5297459"/>
          </a:xfrm>
          <a:prstGeom prst="rect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5157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0" y="227775"/>
            <a:ext cx="696523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Sequence Diagram for Secure design (2)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815137" y="1128339"/>
            <a:ext cx="513511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/>
              <a:t>PKI-based server authentication for both Application and Backend Server</a:t>
            </a: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 smtClean="0"/>
              <a:t>Secure </a:t>
            </a:r>
            <a:r>
              <a:rPr lang="en-US" altLang="ko-KR" sz="1600" dirty="0"/>
              <a:t>communication between </a:t>
            </a:r>
            <a:r>
              <a:rPr lang="en-US" altLang="ko-KR" sz="1600" dirty="0" smtClean="0"/>
              <a:t>Applications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dirty="0"/>
              <a:t>Secure communication between Application and Backend </a:t>
            </a:r>
            <a:r>
              <a:rPr lang="en-US" altLang="ko-KR" sz="1600" dirty="0" smtClean="0"/>
              <a:t>Server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>
                <a:solidFill>
                  <a:schemeClr val="accent1">
                    <a:lumMod val="75000"/>
                  </a:schemeClr>
                </a:solidFill>
              </a:rPr>
              <a:t>Adopted Solution : TLS v1.3</a:t>
            </a: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14" y="842517"/>
            <a:ext cx="6314623" cy="6015483"/>
          </a:xfrm>
          <a:prstGeom prst="rect">
            <a:avLst/>
          </a:prstGeom>
        </p:spPr>
      </p:pic>
      <p:sp>
        <p:nvSpPr>
          <p:cNvPr id="6" name="슬라이드 번호 개체 틀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282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TextBox 3"/>
          <p:cNvSpPr txBox="1"/>
          <p:nvPr/>
        </p:nvSpPr>
        <p:spPr>
          <a:xfrm>
            <a:off x="270782" y="946328"/>
            <a:ext cx="7421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/>
              <a:t>Two factor </a:t>
            </a:r>
            <a:r>
              <a:rPr lang="en-US" altLang="ko-KR" sz="1600" b="1" dirty="0" smtClean="0"/>
              <a:t>authentication (</a:t>
            </a:r>
            <a:r>
              <a:rPr lang="en-US" altLang="ko-KR" sz="1600" b="1" dirty="0"/>
              <a:t>User registration)</a:t>
            </a:r>
            <a:endParaRPr lang="en-US" altLang="ko-KR" sz="1600" b="1" dirty="0" smtClean="0"/>
          </a:p>
        </p:txBody>
      </p:sp>
      <p:sp>
        <p:nvSpPr>
          <p:cNvPr id="6" name="Google Shape;177;p28"/>
          <p:cNvSpPr txBox="1"/>
          <p:nvPr/>
        </p:nvSpPr>
        <p:spPr>
          <a:xfrm>
            <a:off x="78500" y="227775"/>
            <a:ext cx="696523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Sequence Diagram for Secure design (3)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13</a:t>
            </a:fld>
            <a:endParaRPr 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7767" y="1284882"/>
            <a:ext cx="9268040" cy="530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090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TextBox 3"/>
          <p:cNvSpPr txBox="1"/>
          <p:nvPr/>
        </p:nvSpPr>
        <p:spPr>
          <a:xfrm>
            <a:off x="270782" y="946328"/>
            <a:ext cx="74217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/>
              <a:t>Two factor authentication (User </a:t>
            </a:r>
            <a:r>
              <a:rPr lang="en-US" altLang="ko-KR" sz="1600" b="1" dirty="0" smtClean="0"/>
              <a:t>login)</a:t>
            </a:r>
            <a:endParaRPr lang="en-US" altLang="ko-KR" sz="1600" b="1" dirty="0"/>
          </a:p>
          <a:p>
            <a:endParaRPr lang="en-US" altLang="ko-KR" sz="1600" b="1" dirty="0" smtClean="0"/>
          </a:p>
        </p:txBody>
      </p:sp>
      <p:sp>
        <p:nvSpPr>
          <p:cNvPr id="6" name="Google Shape;177;p28"/>
          <p:cNvSpPr txBox="1"/>
          <p:nvPr/>
        </p:nvSpPr>
        <p:spPr>
          <a:xfrm>
            <a:off x="78500" y="227775"/>
            <a:ext cx="696523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Sequence Diagram for Secure design (4)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14</a:t>
            </a:fld>
            <a:endParaRPr 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7437" y="1284883"/>
            <a:ext cx="9147744" cy="530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240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" name="TextBox 3"/>
          <p:cNvSpPr txBox="1"/>
          <p:nvPr/>
        </p:nvSpPr>
        <p:spPr>
          <a:xfrm>
            <a:off x="270782" y="946328"/>
            <a:ext cx="7421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Change in </a:t>
            </a:r>
            <a:r>
              <a:rPr lang="en-US" altLang="ko-KR" sz="1600" b="1" dirty="0"/>
              <a:t>d</a:t>
            </a:r>
            <a:r>
              <a:rPr lang="en-US" altLang="ko-KR" sz="1600" b="1" dirty="0" smtClean="0"/>
              <a:t>atabase table design for two </a:t>
            </a:r>
            <a:r>
              <a:rPr lang="en-US" altLang="ko-KR" sz="1600" b="1" dirty="0"/>
              <a:t>factor </a:t>
            </a:r>
            <a:r>
              <a:rPr lang="en-US" altLang="ko-KR" sz="1600" b="1" dirty="0" smtClean="0"/>
              <a:t>authentication</a:t>
            </a:r>
          </a:p>
        </p:txBody>
      </p:sp>
      <p:sp>
        <p:nvSpPr>
          <p:cNvPr id="6" name="Google Shape;177;p28"/>
          <p:cNvSpPr txBox="1"/>
          <p:nvPr/>
        </p:nvSpPr>
        <p:spPr>
          <a:xfrm>
            <a:off x="78500" y="227775"/>
            <a:ext cx="727734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Database table for Secure design</a:t>
            </a:r>
            <a:endParaRPr sz="2400" b="1" dirty="0">
              <a:solidFill>
                <a:schemeClr val="dk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9251" y="1682171"/>
            <a:ext cx="7252269" cy="3477658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00" y="1603794"/>
            <a:ext cx="4529546" cy="242167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5" name="오른쪽 화살표 4"/>
          <p:cNvSpPr/>
          <p:nvPr/>
        </p:nvSpPr>
        <p:spPr>
          <a:xfrm>
            <a:off x="4608046" y="2669177"/>
            <a:ext cx="301205" cy="111469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10145486" y="2364376"/>
            <a:ext cx="1933303" cy="117565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4248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52627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Implementation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11340" y="1161970"/>
            <a:ext cx="1040130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/>
              <a:t>Agile methodology was </a:t>
            </a:r>
            <a:r>
              <a:rPr lang="en-US" altLang="ko-KR" sz="1600" b="1" dirty="0" smtClean="0"/>
              <a:t>applied. The reason and how …</a:t>
            </a:r>
            <a:br>
              <a:rPr lang="en-US" altLang="ko-KR" sz="1600" b="1" dirty="0" smtClean="0"/>
            </a:br>
            <a:r>
              <a:rPr lang="en-US" altLang="ko-KR" sz="1600" dirty="0" smtClean="0"/>
              <a:t>- Started implementation before completing all design due to lack of time</a:t>
            </a:r>
            <a:r>
              <a:rPr lang="en-US" altLang="ko-KR" sz="1600" dirty="0"/>
              <a:t/>
            </a:r>
            <a:br>
              <a:rPr lang="en-US" altLang="ko-KR" sz="1600" dirty="0"/>
            </a:br>
            <a:r>
              <a:rPr lang="en-US" altLang="ko-KR" sz="1600" dirty="0"/>
              <a:t>- </a:t>
            </a:r>
            <a:r>
              <a:rPr lang="en-US" altLang="ko-KR" sz="1600" dirty="0" smtClean="0"/>
              <a:t>Need to reflect </a:t>
            </a:r>
            <a:r>
              <a:rPr lang="en-US" altLang="ko-KR" sz="1600" dirty="0"/>
              <a:t>changed and added system design after threat analysis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- Development and Verification was performed in parallel to find bugs earlier</a:t>
            </a:r>
            <a:br>
              <a:rPr lang="en-US" altLang="ko-KR" sz="1600" dirty="0" smtClean="0"/>
            </a:br>
            <a:r>
              <a:rPr lang="en-US" altLang="ko-KR" sz="1600" dirty="0" smtClean="0"/>
              <a:t>- </a:t>
            </a:r>
            <a:r>
              <a:rPr lang="en-US" altLang="ko-KR" sz="1600" dirty="0"/>
              <a:t>Sync up meeting and sharing obstacles every day</a:t>
            </a:r>
            <a:br>
              <a:rPr lang="en-US" altLang="ko-KR" sz="1600" dirty="0"/>
            </a:br>
            <a:r>
              <a:rPr lang="en-US" altLang="ko-KR" sz="1600" dirty="0"/>
              <a:t> </a:t>
            </a:r>
            <a:r>
              <a:rPr lang="en-US" altLang="ko-KR" sz="1600" dirty="0" smtClean="0"/>
              <a:t> </a:t>
            </a:r>
            <a:r>
              <a:rPr lang="en-US" altLang="ko-KR" sz="1600" dirty="0"/>
              <a:t>(http://collab.lge.com/main/display/SCSPECIALT/0.+</a:t>
            </a:r>
            <a:r>
              <a:rPr lang="en-US" altLang="ko-KR" sz="1600" dirty="0" smtClean="0"/>
              <a:t>Meeting+Minute)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Development environment and tools</a:t>
            </a:r>
            <a:br>
              <a:rPr lang="en-US" altLang="ko-KR" sz="1600" b="1" dirty="0" smtClean="0"/>
            </a:br>
            <a:r>
              <a:rPr lang="en-US" altLang="ko-KR" sz="1600" dirty="0" smtClean="0"/>
              <a:t>- Visual Studio Community, Beyond compare</a:t>
            </a:r>
            <a:br>
              <a:rPr lang="en-US" altLang="ko-KR" sz="1600" dirty="0" smtClean="0"/>
            </a:br>
            <a:r>
              <a:rPr lang="en-US" altLang="ko-KR" sz="1600" dirty="0" smtClean="0"/>
              <a:t>- MySQL, Ethereal for Fake </a:t>
            </a:r>
            <a:r>
              <a:rPr lang="en-US" altLang="ko-KR" sz="1600" dirty="0"/>
              <a:t>Email </a:t>
            </a:r>
            <a:r>
              <a:rPr lang="en-US" altLang="ko-KR" sz="1600" dirty="0" smtClean="0"/>
              <a:t>Service</a:t>
            </a:r>
            <a:br>
              <a:rPr lang="en-US" altLang="ko-KR" sz="1600" dirty="0" smtClean="0"/>
            </a:br>
            <a:r>
              <a:rPr lang="en-US" altLang="ko-KR" sz="1600" dirty="0" smtClean="0"/>
              <a:t>- Self signed certificate for server authentication</a:t>
            </a:r>
            <a:br>
              <a:rPr lang="en-US" altLang="ko-KR" sz="1600" dirty="0" smtClean="0"/>
            </a:br>
            <a:r>
              <a:rPr lang="en-US" altLang="ko-KR" sz="1600" dirty="0" smtClean="0"/>
              <a:t>- GitHub for sharing and integrating source </a:t>
            </a:r>
            <a:r>
              <a:rPr lang="en-US" altLang="ko-KR" sz="1600" dirty="0"/>
              <a:t>code</a:t>
            </a:r>
            <a:br>
              <a:rPr lang="en-US" altLang="ko-KR" sz="1600" dirty="0"/>
            </a:br>
            <a:r>
              <a:rPr lang="en-US" altLang="ko-KR" sz="1600" dirty="0"/>
              <a:t>- Additional library : </a:t>
            </a:r>
            <a:r>
              <a:rPr lang="en-US" altLang="ko-KR" sz="1600" dirty="0" err="1"/>
              <a:t>Openssl</a:t>
            </a:r>
            <a:r>
              <a:rPr lang="en-US" altLang="ko-KR" sz="1600" dirty="0"/>
              <a:t>, Boost, </a:t>
            </a:r>
            <a:r>
              <a:rPr lang="en-US" altLang="ko-KR" sz="1600" dirty="0" err="1" smtClean="0"/>
              <a:t>Nlohmann-json</a:t>
            </a:r>
            <a:r>
              <a:rPr lang="en-US" altLang="ko-KR" sz="1600" dirty="0" smtClean="0"/>
              <a:t> for application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3178" y="1161971"/>
            <a:ext cx="2479585" cy="25080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92917" y="5132659"/>
            <a:ext cx="992300" cy="902091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51654" y="4421946"/>
            <a:ext cx="677159" cy="688169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72763" y="4551395"/>
            <a:ext cx="1133475" cy="504825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245904" y="5431973"/>
            <a:ext cx="1812199" cy="50184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83327" y="5548388"/>
            <a:ext cx="1445486" cy="43069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18092" y="4359427"/>
            <a:ext cx="755615" cy="813208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092917" y="4317949"/>
            <a:ext cx="1308823" cy="692906"/>
          </a:xfrm>
          <a:prstGeom prst="rect">
            <a:avLst/>
          </a:prstGeom>
        </p:spPr>
      </p:pic>
      <p:sp>
        <p:nvSpPr>
          <p:cNvPr id="14" name="슬라이드 번호 개체 틀 1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5661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52627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Verification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17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7385942" y="867876"/>
            <a:ext cx="469614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Test case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Generated based on Functional requirements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Test purpose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- To verify initial functional requirements</a:t>
            </a:r>
            <a:br>
              <a:rPr lang="en-US" altLang="ko-KR" sz="1600" dirty="0" smtClean="0"/>
            </a:br>
            <a:r>
              <a:rPr lang="en-US" altLang="ko-KR" sz="1600" dirty="0" smtClean="0"/>
              <a:t>- To verify additional security requirements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Test constraints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- </a:t>
            </a:r>
            <a:r>
              <a:rPr lang="en-US" altLang="ko-KR" sz="1600" dirty="0"/>
              <a:t>Use Ethereal </a:t>
            </a:r>
            <a:r>
              <a:rPr lang="en-US" altLang="ko-KR" sz="1600" dirty="0" smtClean="0"/>
              <a:t>site for Fake email service</a:t>
            </a:r>
            <a:br>
              <a:rPr lang="en-US" altLang="ko-KR" sz="1600" dirty="0" smtClean="0"/>
            </a:br>
            <a:r>
              <a:rPr lang="en-US" altLang="ko-KR" sz="1600" dirty="0" smtClean="0"/>
              <a:t>- Laptops testing the application should be connected through router </a:t>
            </a:r>
            <a:br>
              <a:rPr lang="en-US" altLang="ko-KR" sz="1600" dirty="0" smtClean="0"/>
            </a:br>
            <a:r>
              <a:rPr lang="en-US" altLang="ko-KR" sz="1600" dirty="0" smtClean="0"/>
              <a:t>- Firewall configuration in Laptop should be disabled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Final test result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- Total test cases : 47</a:t>
            </a:r>
            <a:br>
              <a:rPr lang="en-US" altLang="ko-KR" sz="1600" dirty="0" smtClean="0"/>
            </a:br>
            <a:r>
              <a:rPr lang="en-US" altLang="ko-KR" sz="1600" dirty="0" smtClean="0"/>
              <a:t>- Pass : 34, Fail : 13 (not critical issues)</a:t>
            </a:r>
            <a:br>
              <a:rPr lang="en-US" altLang="ko-KR" sz="1600" dirty="0" smtClean="0"/>
            </a:br>
            <a:r>
              <a:rPr lang="en-US" altLang="ko-KR" sz="1600" dirty="0" smtClean="0"/>
              <a:t>- Pass rate : 72.3%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sz="1600" b="1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01" y="882209"/>
            <a:ext cx="7524750" cy="581536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33268" y="5469773"/>
            <a:ext cx="7469983" cy="122779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4652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52627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Verification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18</a:t>
            </a:fld>
            <a:endParaRPr 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2869" y="2953613"/>
            <a:ext cx="3755478" cy="352076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5107" y="3894402"/>
            <a:ext cx="4171133" cy="2741030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37997" y="1036844"/>
            <a:ext cx="3514725" cy="284797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0782" y="946328"/>
            <a:ext cx="7421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/>
              <a:t>Two factor </a:t>
            </a:r>
            <a:r>
              <a:rPr lang="en-US" altLang="ko-KR" sz="1600" b="1" dirty="0" smtClean="0"/>
              <a:t>authentication</a:t>
            </a: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0782" y="1392873"/>
            <a:ext cx="2479693" cy="2937897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7662092" y="6442710"/>
            <a:ext cx="599440" cy="265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/>
          <p:cNvCxnSpPr>
            <a:stCxn id="10" idx="0"/>
          </p:cNvCxnSpPr>
          <p:nvPr/>
        </p:nvCxnSpPr>
        <p:spPr>
          <a:xfrm flipV="1">
            <a:off x="7961812" y="3037840"/>
            <a:ext cx="419370" cy="340487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/>
          <p:cNvSpPr/>
          <p:nvPr/>
        </p:nvSpPr>
        <p:spPr>
          <a:xfrm>
            <a:off x="2907715" y="6218845"/>
            <a:ext cx="628468" cy="26511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241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52627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Verification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19</a:t>
            </a:fld>
            <a:endParaRPr 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1700" y="1624349"/>
            <a:ext cx="10012680" cy="166306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8470" y="3921521"/>
            <a:ext cx="7791450" cy="1809750"/>
          </a:xfrm>
          <a:prstGeom prst="rect">
            <a:avLst/>
          </a:prstGeom>
          <a:ln>
            <a:solidFill>
              <a:schemeClr val="dk2"/>
            </a:solidFill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700" y="3921521"/>
            <a:ext cx="1343025" cy="1552575"/>
          </a:xfrm>
          <a:prstGeom prst="rect">
            <a:avLst/>
          </a:prstGeom>
          <a:ln>
            <a:solidFill>
              <a:schemeClr val="dk2"/>
            </a:solidFill>
          </a:ln>
        </p:spPr>
      </p:pic>
      <p:sp>
        <p:nvSpPr>
          <p:cNvPr id="10" name="TextBox 9"/>
          <p:cNvSpPr txBox="1"/>
          <p:nvPr/>
        </p:nvSpPr>
        <p:spPr>
          <a:xfrm>
            <a:off x="270782" y="946328"/>
            <a:ext cx="7421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Server Authentication &amp; Secure communication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4563292" y="1624348"/>
            <a:ext cx="4529908" cy="16630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3435532" y="5441058"/>
            <a:ext cx="4367348" cy="31053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화살표 연결선 8"/>
          <p:cNvCxnSpPr/>
          <p:nvPr/>
        </p:nvCxnSpPr>
        <p:spPr>
          <a:xfrm flipH="1">
            <a:off x="5882640" y="2032000"/>
            <a:ext cx="457200" cy="188952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56953" y="5546744"/>
            <a:ext cx="18135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/>
              <a:t>Self signed certificate</a:t>
            </a:r>
          </a:p>
        </p:txBody>
      </p:sp>
    </p:spTree>
    <p:extLst>
      <p:ext uri="{BB962C8B-B14F-4D97-AF65-F5344CB8AC3E}">
        <p14:creationId xmlns:p14="http://schemas.microsoft.com/office/powerpoint/2010/main" val="324513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4189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Team introduction</a:t>
            </a:r>
            <a:endParaRPr sz="2400" b="1" dirty="0">
              <a:solidFill>
                <a:schemeClr val="dk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906" y="1072014"/>
            <a:ext cx="7768340" cy="4716154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270914" y="1072013"/>
            <a:ext cx="1577191" cy="2789738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/>
          <p:cNvSpPr/>
          <p:nvPr/>
        </p:nvSpPr>
        <p:spPr>
          <a:xfrm>
            <a:off x="1848106" y="2390604"/>
            <a:ext cx="1245704" cy="1690747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/>
          <p:cNvSpPr/>
          <p:nvPr/>
        </p:nvSpPr>
        <p:spPr>
          <a:xfrm>
            <a:off x="3145509" y="2584803"/>
            <a:ext cx="1180752" cy="149924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직사각형 46"/>
          <p:cNvSpPr/>
          <p:nvPr/>
        </p:nvSpPr>
        <p:spPr>
          <a:xfrm>
            <a:off x="4959747" y="2584803"/>
            <a:ext cx="1023035" cy="1499243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직사각형 47"/>
          <p:cNvSpPr/>
          <p:nvPr/>
        </p:nvSpPr>
        <p:spPr>
          <a:xfrm>
            <a:off x="5982783" y="1973095"/>
            <a:ext cx="1431236" cy="1749620"/>
          </a:xfrm>
          <a:prstGeom prst="rect">
            <a:avLst/>
          </a:prstGeom>
          <a:noFill/>
          <a:ln w="571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91495" y="1000537"/>
            <a:ext cx="1627119" cy="2067797"/>
          </a:xfrm>
          <a:prstGeom prst="rect">
            <a:avLst/>
          </a:prstGeom>
        </p:spPr>
      </p:pic>
      <p:sp>
        <p:nvSpPr>
          <p:cNvPr id="21" name="모서리가 둥근 직사각형 20"/>
          <p:cNvSpPr/>
          <p:nvPr/>
        </p:nvSpPr>
        <p:spPr>
          <a:xfrm>
            <a:off x="1848105" y="5896016"/>
            <a:ext cx="1341047" cy="653778"/>
          </a:xfrm>
          <a:prstGeom prst="roundRect">
            <a:avLst/>
          </a:prstGeom>
          <a:solidFill>
            <a:srgbClr val="00B0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Developer (App)</a:t>
            </a:r>
          </a:p>
          <a:p>
            <a:pPr algn="ctr"/>
            <a:r>
              <a:rPr lang="en-US" altLang="ko-KR" sz="1200" b="1" dirty="0" err="1">
                <a:solidFill>
                  <a:schemeClr val="tx1"/>
                </a:solidFill>
              </a:rPr>
              <a:t>Minji</a:t>
            </a:r>
            <a:r>
              <a:rPr lang="en-US" altLang="ko-KR" sz="1200" b="1" dirty="0">
                <a:solidFill>
                  <a:schemeClr val="tx1"/>
                </a:solidFill>
              </a:rPr>
              <a:t> Tae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3408989" y="5892296"/>
            <a:ext cx="1341047" cy="653778"/>
          </a:xfrm>
          <a:prstGeom prst="roundRect">
            <a:avLst/>
          </a:prstGeom>
          <a:solidFill>
            <a:srgbClr val="00B0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Requirement </a:t>
            </a:r>
            <a:r>
              <a:rPr lang="en-US" altLang="ko-KR" sz="1200" dirty="0" smtClean="0">
                <a:solidFill>
                  <a:schemeClr val="tx1"/>
                </a:solidFill>
              </a:rPr>
              <a:t>&amp; Test </a:t>
            </a:r>
            <a:r>
              <a:rPr lang="en-US" altLang="ko-KR" sz="1200" dirty="0">
                <a:solidFill>
                  <a:schemeClr val="tx1"/>
                </a:solidFill>
              </a:rPr>
              <a:t>Manager</a:t>
            </a:r>
          </a:p>
          <a:p>
            <a:pPr algn="ctr"/>
            <a:r>
              <a:rPr lang="en-US" altLang="ko-KR" sz="1200" b="1" dirty="0" err="1">
                <a:solidFill>
                  <a:schemeClr val="tx1"/>
                </a:solidFill>
              </a:rPr>
              <a:t>Youngjin</a:t>
            </a:r>
            <a:r>
              <a:rPr lang="en-US" altLang="ko-KR" sz="1200" b="1" dirty="0">
                <a:solidFill>
                  <a:schemeClr val="tx1"/>
                </a:solidFill>
              </a:rPr>
              <a:t> Kim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23" name="모서리가 둥근 직사각형 22"/>
          <p:cNvSpPr/>
          <p:nvPr/>
        </p:nvSpPr>
        <p:spPr>
          <a:xfrm>
            <a:off x="4969872" y="5888576"/>
            <a:ext cx="1430921" cy="653778"/>
          </a:xfrm>
          <a:prstGeom prst="roundRect">
            <a:avLst/>
          </a:prstGeom>
          <a:solidFill>
            <a:srgbClr val="00B0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Threat </a:t>
            </a:r>
            <a:r>
              <a:rPr lang="en-US" altLang="ko-KR" sz="1200" dirty="0">
                <a:solidFill>
                  <a:schemeClr val="tx1"/>
                </a:solidFill>
              </a:rPr>
              <a:t>Analyst &amp; Architect</a:t>
            </a:r>
          </a:p>
          <a:p>
            <a:pPr algn="ctr"/>
            <a:r>
              <a:rPr lang="en-US" altLang="ko-KR" sz="1200" b="1" dirty="0" err="1">
                <a:solidFill>
                  <a:schemeClr val="tx1"/>
                </a:solidFill>
              </a:rPr>
              <a:t>Chanhun</a:t>
            </a:r>
            <a:r>
              <a:rPr lang="en-US" altLang="ko-KR" sz="1200" b="1" dirty="0">
                <a:solidFill>
                  <a:schemeClr val="tx1"/>
                </a:solidFill>
              </a:rPr>
              <a:t> </a:t>
            </a:r>
            <a:r>
              <a:rPr lang="en-US" altLang="ko-KR" sz="1200" b="1" dirty="0" err="1">
                <a:solidFill>
                  <a:schemeClr val="tx1"/>
                </a:solidFill>
              </a:rPr>
              <a:t>Seung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24" name="모서리가 둥근 직사각형 23"/>
          <p:cNvSpPr/>
          <p:nvPr/>
        </p:nvSpPr>
        <p:spPr>
          <a:xfrm>
            <a:off x="6530757" y="5884856"/>
            <a:ext cx="1341047" cy="653778"/>
          </a:xfrm>
          <a:prstGeom prst="roundRect">
            <a:avLst/>
          </a:prstGeom>
          <a:solidFill>
            <a:srgbClr val="00B0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Team leader</a:t>
            </a:r>
          </a:p>
          <a:p>
            <a:pPr algn="ctr"/>
            <a:r>
              <a:rPr lang="en-US" altLang="ko-KR" sz="1200" b="1" dirty="0" err="1">
                <a:solidFill>
                  <a:schemeClr val="tx1"/>
                </a:solidFill>
              </a:rPr>
              <a:t>Jongoh</a:t>
            </a:r>
            <a:r>
              <a:rPr lang="en-US" altLang="ko-KR" sz="1200" b="1" dirty="0">
                <a:solidFill>
                  <a:schemeClr val="tx1"/>
                </a:solidFill>
              </a:rPr>
              <a:t> Ha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8191495" y="3357846"/>
            <a:ext cx="1766441" cy="653778"/>
          </a:xfrm>
          <a:prstGeom prst="roundRect">
            <a:avLst/>
          </a:prstGeom>
          <a:solidFill>
            <a:srgbClr val="00B0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Developer (Backend)</a:t>
            </a:r>
            <a:endParaRPr lang="en-US" altLang="ko-KR" sz="1200" dirty="0">
              <a:solidFill>
                <a:schemeClr val="tx1"/>
              </a:solidFill>
            </a:endParaRPr>
          </a:p>
          <a:p>
            <a:pPr algn="ctr"/>
            <a:r>
              <a:rPr lang="en-US" altLang="ko-KR" sz="1200" b="1" dirty="0">
                <a:solidFill>
                  <a:schemeClr val="tx1"/>
                </a:solidFill>
              </a:rPr>
              <a:t>Truong </a:t>
            </a:r>
            <a:r>
              <a:rPr lang="en-US" altLang="ko-KR" sz="1200" b="1" dirty="0" err="1">
                <a:solidFill>
                  <a:schemeClr val="tx1"/>
                </a:solidFill>
              </a:rPr>
              <a:t>Quang</a:t>
            </a:r>
            <a:r>
              <a:rPr lang="en-US" altLang="ko-KR" sz="1200" b="1" dirty="0">
                <a:solidFill>
                  <a:schemeClr val="tx1"/>
                </a:solidFill>
              </a:rPr>
              <a:t> Viet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sp>
        <p:nvSpPr>
          <p:cNvPr id="26" name="모서리가 둥근 직사각형 25"/>
          <p:cNvSpPr/>
          <p:nvPr/>
        </p:nvSpPr>
        <p:spPr>
          <a:xfrm>
            <a:off x="10103775" y="3371409"/>
            <a:ext cx="1824446" cy="653778"/>
          </a:xfrm>
          <a:prstGeom prst="roundRect">
            <a:avLst/>
          </a:prstGeom>
          <a:solidFill>
            <a:srgbClr val="00B0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 smtClean="0">
                <a:solidFill>
                  <a:schemeClr val="tx1"/>
                </a:solidFill>
              </a:rPr>
              <a:t> Our Wonderful Mentor</a:t>
            </a:r>
          </a:p>
          <a:p>
            <a:pPr algn="ctr"/>
            <a:r>
              <a:rPr lang="en-US" altLang="ko-KR" sz="1200" b="1" dirty="0" smtClean="0">
                <a:solidFill>
                  <a:schemeClr val="tx1"/>
                </a:solidFill>
              </a:rPr>
              <a:t>Clifford</a:t>
            </a:r>
            <a:endParaRPr lang="en-US" altLang="ko-KR" sz="1200" b="1" dirty="0">
              <a:solidFill>
                <a:schemeClr val="tx1"/>
              </a:solidFill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270914" y="5884856"/>
            <a:ext cx="1341047" cy="653778"/>
          </a:xfrm>
          <a:prstGeom prst="roundRect">
            <a:avLst/>
          </a:prstGeom>
          <a:solidFill>
            <a:srgbClr val="00B0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dirty="0">
                <a:solidFill>
                  <a:schemeClr val="tx1"/>
                </a:solidFill>
              </a:rPr>
              <a:t>Developer (App)</a:t>
            </a:r>
          </a:p>
          <a:p>
            <a:pPr algn="ctr"/>
            <a:r>
              <a:rPr lang="en-US" altLang="ko-KR" sz="1200" b="1" dirty="0" err="1">
                <a:solidFill>
                  <a:schemeClr val="tx1"/>
                </a:solidFill>
              </a:rPr>
              <a:t>Hongjae</a:t>
            </a:r>
            <a:r>
              <a:rPr lang="en-US" altLang="ko-KR" sz="1200" b="1" dirty="0">
                <a:solidFill>
                  <a:schemeClr val="tx1"/>
                </a:solidFill>
              </a:rPr>
              <a:t> Lim </a:t>
            </a:r>
            <a:endParaRPr lang="ko-KR" altLang="en-US" sz="1200" b="1" dirty="0">
              <a:solidFill>
                <a:schemeClr val="tx1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28755" y="4301136"/>
            <a:ext cx="3150040" cy="901509"/>
          </a:xfrm>
          <a:prstGeom prst="rect">
            <a:avLst/>
          </a:prstGeom>
        </p:spPr>
      </p:pic>
      <p:sp>
        <p:nvSpPr>
          <p:cNvPr id="28" name="모서리가 둥근 직사각형 27"/>
          <p:cNvSpPr/>
          <p:nvPr/>
        </p:nvSpPr>
        <p:spPr>
          <a:xfrm>
            <a:off x="8573695" y="5361771"/>
            <a:ext cx="3161106" cy="974551"/>
          </a:xfrm>
          <a:prstGeom prst="roundRect">
            <a:avLst/>
          </a:prstGeom>
          <a:solidFill>
            <a:srgbClr val="00B0F0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 smtClean="0">
                <a:solidFill>
                  <a:schemeClr val="tx1"/>
                </a:solidFill>
              </a:rPr>
              <a:t>TEAM Name : B1C2V3</a:t>
            </a:r>
            <a:r>
              <a:rPr lang="en-US" altLang="ko-KR" dirty="0" smtClean="0">
                <a:solidFill>
                  <a:schemeClr val="tx1"/>
                </a:solidFill>
              </a:rPr>
              <a:t/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1 member from BS company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2 members from CTO</a:t>
            </a:r>
            <a:br>
              <a:rPr lang="en-US" altLang="ko-KR" dirty="0" smtClean="0">
                <a:solidFill>
                  <a:schemeClr val="tx1"/>
                </a:solidFill>
              </a:rPr>
            </a:br>
            <a:r>
              <a:rPr lang="en-US" altLang="ko-KR" dirty="0" smtClean="0">
                <a:solidFill>
                  <a:schemeClr val="tx1"/>
                </a:solidFill>
              </a:rPr>
              <a:t>3 members from VS company</a:t>
            </a:r>
            <a:endParaRPr lang="ko-KR" altLang="en-US" b="1" dirty="0">
              <a:solidFill>
                <a:schemeClr val="tx1"/>
              </a:solidFill>
            </a:endParaRPr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</a:t>
            </a:fld>
            <a:endParaRPr 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66380" y="847869"/>
            <a:ext cx="1772336" cy="239683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52627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Verification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20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70782" y="946328"/>
            <a:ext cx="7421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Storing log file to the file system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81" y="1450880"/>
            <a:ext cx="5114019" cy="68790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5573" y="2272710"/>
            <a:ext cx="7656371" cy="4412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179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52627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Deliverables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1340" y="1161970"/>
            <a:ext cx="1040130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Following materials will be uploaded to </a:t>
            </a:r>
            <a:r>
              <a:rPr lang="en-US" altLang="ko-KR" sz="1600" b="1" dirty="0" err="1"/>
              <a:t>G</a:t>
            </a:r>
            <a:r>
              <a:rPr lang="en-US" altLang="ko-KR" sz="1600" b="1" dirty="0" err="1" smtClean="0"/>
              <a:t>ithub</a:t>
            </a:r>
            <a:r>
              <a:rPr lang="en-US" altLang="ko-KR" sz="1600" b="1" dirty="0" smtClean="0"/>
              <a:t/>
            </a:r>
            <a:br>
              <a:rPr lang="en-US" altLang="ko-KR" sz="1600" b="1" dirty="0" smtClean="0"/>
            </a:br>
            <a:r>
              <a:rPr lang="en-US" altLang="ko-KR" sz="1600" dirty="0" smtClean="0"/>
              <a:t>- Requirement</a:t>
            </a:r>
            <a:br>
              <a:rPr lang="en-US" altLang="ko-KR" sz="1600" dirty="0" smtClean="0"/>
            </a:br>
            <a:r>
              <a:rPr lang="en-US" altLang="ko-KR" sz="1600" dirty="0" smtClean="0"/>
              <a:t>- System Design and Sequence diagram</a:t>
            </a:r>
            <a:br>
              <a:rPr lang="en-US" altLang="ko-KR" sz="1600" dirty="0" smtClean="0"/>
            </a:br>
            <a:r>
              <a:rPr lang="en-US" altLang="ko-KR" sz="1600" dirty="0" smtClean="0"/>
              <a:t>- Developer guide to build the software</a:t>
            </a:r>
            <a:br>
              <a:rPr lang="en-US" altLang="ko-KR" sz="1600" dirty="0" smtClean="0"/>
            </a:br>
            <a:r>
              <a:rPr lang="en-US" altLang="ko-KR" sz="1600" dirty="0" smtClean="0"/>
              <a:t>- User guide to run the software</a:t>
            </a:r>
            <a:br>
              <a:rPr lang="en-US" altLang="ko-KR" sz="1600" dirty="0" smtClean="0"/>
            </a:br>
            <a:r>
              <a:rPr lang="en-US" altLang="ko-KR" sz="1600" dirty="0" smtClean="0"/>
              <a:t>- Final source code</a:t>
            </a:r>
            <a:br>
              <a:rPr lang="en-US" altLang="ko-KR" sz="1600" dirty="0" smtClean="0"/>
            </a:br>
            <a:endParaRPr lang="en-US" altLang="ko-KR" sz="1600" dirty="0" smtClean="0"/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>
                <a:hlinkClick r:id="rId3"/>
              </a:rPr>
              <a:t>https://</a:t>
            </a:r>
            <a:r>
              <a:rPr lang="en-US" altLang="ko-KR" sz="1600" b="1" dirty="0" smtClean="0">
                <a:hlinkClick r:id="rId3"/>
              </a:rPr>
              <a:t>github.com/lgssteam4/phase1_deliverable</a:t>
            </a:r>
            <a:endParaRPr lang="en-US" altLang="ko-KR" sz="1600" b="1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21</a:t>
            </a:fld>
            <a:endParaRPr 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1039" y="3717386"/>
            <a:ext cx="5684293" cy="274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32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5262756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Lessons Learned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1340" y="1161970"/>
            <a:ext cx="88241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Project Plan from Security </a:t>
            </a:r>
            <a:r>
              <a:rPr lang="en-US" altLang="ko-KR" sz="1600" b="1" dirty="0"/>
              <a:t>P</a:t>
            </a:r>
            <a:r>
              <a:rPr lang="en-US" altLang="ko-KR" sz="1600" b="1" dirty="0" smtClean="0"/>
              <a:t>erspective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- Our team could understand overall process for the project which has to consider security</a:t>
            </a:r>
            <a:br>
              <a:rPr lang="en-US" altLang="ko-KR" sz="1600" dirty="0" smtClean="0"/>
            </a:br>
            <a:r>
              <a:rPr lang="en-US" altLang="ko-KR" sz="1600" dirty="0" smtClean="0"/>
              <a:t>- To catch up the unexpected needs, our team changed the initial schedule and order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Threat Analysis &amp; Secure Design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- Our team was able to realize the importance of threat analysis for secure design</a:t>
            </a:r>
            <a:br>
              <a:rPr lang="en-US" altLang="ko-KR" sz="1600" dirty="0" smtClean="0"/>
            </a:br>
            <a:r>
              <a:rPr lang="en-US" altLang="ko-KR" sz="1600" dirty="0" smtClean="0"/>
              <a:t>- Applying only given requirement by customer can be very dangerous from security perspective</a:t>
            </a:r>
            <a:br>
              <a:rPr lang="en-US" altLang="ko-KR" sz="1600" dirty="0" smtClean="0"/>
            </a:br>
            <a:r>
              <a:rPr lang="en-US" altLang="ko-KR" sz="1600" dirty="0" smtClean="0"/>
              <a:t>- The more we learn and experience on security, the more we could find the threats and mitigations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Secure Implementation</a:t>
            </a:r>
            <a:r>
              <a:rPr lang="en-US" altLang="ko-KR" sz="1600" dirty="0" smtClean="0"/>
              <a:t/>
            </a:r>
            <a:br>
              <a:rPr lang="en-US" altLang="ko-KR" sz="1600" dirty="0" smtClean="0"/>
            </a:br>
            <a:r>
              <a:rPr lang="en-US" altLang="ko-KR" sz="1600" dirty="0" smtClean="0"/>
              <a:t>- Using open source libraries were essential for our implementation</a:t>
            </a:r>
            <a:br>
              <a:rPr lang="en-US" altLang="ko-KR" sz="1600" dirty="0" smtClean="0"/>
            </a:br>
            <a:r>
              <a:rPr lang="en-US" altLang="ko-KR" sz="1600" dirty="0" smtClean="0"/>
              <a:t>- Not only secure coding but also managing vulnerabilities in the 3</a:t>
            </a:r>
            <a:r>
              <a:rPr lang="en-US" altLang="ko-KR" sz="1600" baseline="30000" dirty="0" smtClean="0"/>
              <a:t>rd</a:t>
            </a:r>
            <a:r>
              <a:rPr lang="en-US" altLang="ko-KR" sz="1600" dirty="0" smtClean="0"/>
              <a:t> party libraries will be very important for secure implementation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22</a:t>
            </a:fld>
            <a:endParaRPr 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10828" y="2910672"/>
            <a:ext cx="2847360" cy="167148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83866" y="1273730"/>
            <a:ext cx="2025332" cy="1488638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8349" y="4979042"/>
            <a:ext cx="3059839" cy="804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181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4189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Q&amp;A</a:t>
            </a:r>
            <a:endParaRPr sz="2400" b="1" dirty="0">
              <a:solidFill>
                <a:schemeClr val="dk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92089" y="1033497"/>
            <a:ext cx="5381352" cy="48838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11116" y="6056400"/>
            <a:ext cx="9492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800" b="1" dirty="0" smtClean="0"/>
              <a:t>Email Contact for </a:t>
            </a:r>
            <a:r>
              <a:rPr lang="en-US" altLang="ko-KR" sz="1800" b="1" dirty="0"/>
              <a:t>Additional Questions </a:t>
            </a:r>
            <a:r>
              <a:rPr lang="en-US" altLang="ko-KR" sz="1800" b="1" dirty="0" smtClean="0"/>
              <a:t>and Incident Response : </a:t>
            </a:r>
            <a:r>
              <a:rPr lang="en-US" altLang="ko-KR" sz="1800" b="1" dirty="0" smtClean="0">
                <a:solidFill>
                  <a:schemeClr val="accent1">
                    <a:lumMod val="75000"/>
                  </a:schemeClr>
                </a:solidFill>
              </a:rPr>
              <a:t>ss-team4@lge.com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303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4189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Project Overview</a:t>
            </a:r>
            <a:endParaRPr sz="2400" b="1" dirty="0">
              <a:solidFill>
                <a:schemeClr val="dk1"/>
              </a:solidFill>
            </a:endParaRPr>
          </a:p>
        </p:txBody>
      </p:sp>
      <p:sp>
        <p:nvSpPr>
          <p:cNvPr id="36" name="Google Shape;91;p15"/>
          <p:cNvSpPr txBox="1">
            <a:spLocks/>
          </p:cNvSpPr>
          <p:nvPr/>
        </p:nvSpPr>
        <p:spPr>
          <a:xfrm>
            <a:off x="311700" y="947261"/>
            <a:ext cx="8520600" cy="14511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en-US" sz="1600" b="1" dirty="0" smtClean="0"/>
              <a:t>System overview</a:t>
            </a:r>
          </a:p>
          <a:p>
            <a:pPr marL="463550" indent="-342900" algn="l">
              <a:lnSpc>
                <a:spcPct val="11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dirty="0" smtClean="0"/>
              <a:t>Video Call Application for both business and personal users</a:t>
            </a:r>
          </a:p>
          <a:p>
            <a:pPr marL="463550" indent="-342900" algn="l">
              <a:lnSpc>
                <a:spcPct val="11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dirty="0" smtClean="0"/>
              <a:t>Video Call Communication over the Network</a:t>
            </a:r>
          </a:p>
          <a:p>
            <a:pPr marL="463550" indent="-342900" algn="l">
              <a:lnSpc>
                <a:spcPct val="11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dirty="0" smtClean="0"/>
              <a:t>User registration and login function with two factor authentication</a:t>
            </a:r>
          </a:p>
          <a:p>
            <a:pPr marL="463550" indent="-342900" algn="l">
              <a:lnSpc>
                <a:spcPct val="11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chemeClr val="accent1"/>
                </a:solidFill>
              </a:rPr>
              <a:t>Current design needs to be improved in terms of security</a:t>
            </a: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5028" y="2588911"/>
            <a:ext cx="8215086" cy="3988262"/>
          </a:xfrm>
          <a:prstGeom prst="rect">
            <a:avLst/>
          </a:prstGeom>
        </p:spPr>
      </p:pic>
      <p:sp>
        <p:nvSpPr>
          <p:cNvPr id="4" name="슬라이드 번호 개체 틀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668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4189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Project Plan &amp; Schedule</a:t>
            </a:r>
            <a:endParaRPr sz="2400" b="1" dirty="0">
              <a:solidFill>
                <a:schemeClr val="dk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18" y="796193"/>
            <a:ext cx="8210178" cy="4509816"/>
          </a:xfrm>
          <a:prstGeom prst="rect">
            <a:avLst/>
          </a:prstGeom>
        </p:spPr>
      </p:pic>
      <p:sp>
        <p:nvSpPr>
          <p:cNvPr id="5" name="오각형 4"/>
          <p:cNvSpPr/>
          <p:nvPr/>
        </p:nvSpPr>
        <p:spPr>
          <a:xfrm>
            <a:off x="878430" y="5495096"/>
            <a:ext cx="1127762" cy="513806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002060"/>
                </a:solidFill>
              </a:rPr>
              <a:t>Requirement Analysis</a:t>
            </a:r>
            <a:endParaRPr lang="ko-KR" altLang="en-US" sz="1000" b="1" dirty="0">
              <a:solidFill>
                <a:srgbClr val="002060"/>
              </a:solidFill>
            </a:endParaRPr>
          </a:p>
        </p:txBody>
      </p:sp>
      <p:sp>
        <p:nvSpPr>
          <p:cNvPr id="8" name="오각형 7"/>
          <p:cNvSpPr/>
          <p:nvPr/>
        </p:nvSpPr>
        <p:spPr>
          <a:xfrm>
            <a:off x="2006192" y="5495096"/>
            <a:ext cx="1229651" cy="513806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002060"/>
                </a:solidFill>
              </a:rPr>
              <a:t>Initial design &amp;</a:t>
            </a:r>
          </a:p>
          <a:p>
            <a:pPr algn="ctr"/>
            <a:r>
              <a:rPr lang="en-US" altLang="ko-KR" sz="1000" b="1" dirty="0" smtClean="0">
                <a:solidFill>
                  <a:srgbClr val="002060"/>
                </a:solidFill>
              </a:rPr>
              <a:t>Code analysis</a:t>
            </a:r>
            <a:endParaRPr lang="ko-KR" altLang="en-US" sz="1000" b="1" dirty="0">
              <a:solidFill>
                <a:srgbClr val="002060"/>
              </a:solidFill>
            </a:endParaRPr>
          </a:p>
        </p:txBody>
      </p:sp>
      <p:sp>
        <p:nvSpPr>
          <p:cNvPr id="9" name="오각형 8"/>
          <p:cNvSpPr/>
          <p:nvPr/>
        </p:nvSpPr>
        <p:spPr>
          <a:xfrm>
            <a:off x="3266322" y="5495096"/>
            <a:ext cx="1132114" cy="513806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002060"/>
                </a:solidFill>
              </a:rPr>
              <a:t>Generating test cases</a:t>
            </a:r>
            <a:endParaRPr lang="ko-KR" altLang="en-US" sz="1000" b="1" dirty="0">
              <a:solidFill>
                <a:srgbClr val="002060"/>
              </a:solidFill>
            </a:endParaRPr>
          </a:p>
        </p:txBody>
      </p:sp>
      <p:sp>
        <p:nvSpPr>
          <p:cNvPr id="10" name="오각형 9"/>
          <p:cNvSpPr/>
          <p:nvPr/>
        </p:nvSpPr>
        <p:spPr>
          <a:xfrm>
            <a:off x="4428915" y="5495096"/>
            <a:ext cx="1132114" cy="513806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002060"/>
                </a:solidFill>
              </a:rPr>
              <a:t>Risk analysis &amp; Mitigation</a:t>
            </a:r>
            <a:endParaRPr lang="ko-KR" altLang="en-US" sz="1000" b="1" dirty="0">
              <a:solidFill>
                <a:srgbClr val="002060"/>
              </a:solidFill>
            </a:endParaRPr>
          </a:p>
        </p:txBody>
      </p:sp>
      <p:sp>
        <p:nvSpPr>
          <p:cNvPr id="11" name="오각형 10"/>
          <p:cNvSpPr/>
          <p:nvPr/>
        </p:nvSpPr>
        <p:spPr>
          <a:xfrm>
            <a:off x="5591508" y="5495096"/>
            <a:ext cx="1132114" cy="513806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002060"/>
                </a:solidFill>
              </a:rPr>
              <a:t>Improving Design</a:t>
            </a:r>
            <a:endParaRPr lang="ko-KR" altLang="en-US" sz="1000" b="1" dirty="0">
              <a:solidFill>
                <a:srgbClr val="002060"/>
              </a:solidFill>
            </a:endParaRPr>
          </a:p>
        </p:txBody>
      </p:sp>
      <p:sp>
        <p:nvSpPr>
          <p:cNvPr id="12" name="오각형 11"/>
          <p:cNvSpPr/>
          <p:nvPr/>
        </p:nvSpPr>
        <p:spPr>
          <a:xfrm>
            <a:off x="6754101" y="5495096"/>
            <a:ext cx="1132114" cy="513806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002060"/>
                </a:solidFill>
              </a:rPr>
              <a:t>Verification &amp; Bug fix</a:t>
            </a:r>
            <a:endParaRPr lang="ko-KR" altLang="en-US" sz="1000" b="1" dirty="0">
              <a:solidFill>
                <a:srgbClr val="002060"/>
              </a:solidFill>
            </a:endParaRPr>
          </a:p>
        </p:txBody>
      </p:sp>
      <p:sp>
        <p:nvSpPr>
          <p:cNvPr id="13" name="오각형 12"/>
          <p:cNvSpPr/>
          <p:nvPr/>
        </p:nvSpPr>
        <p:spPr>
          <a:xfrm>
            <a:off x="7916693" y="5495096"/>
            <a:ext cx="1327452" cy="513806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002060"/>
                </a:solidFill>
              </a:rPr>
              <a:t>Documentation</a:t>
            </a:r>
            <a:endParaRPr lang="ko-KR" altLang="en-US" sz="1000" b="1" dirty="0">
              <a:solidFill>
                <a:srgbClr val="002060"/>
              </a:solidFill>
            </a:endParaRPr>
          </a:p>
        </p:txBody>
      </p:sp>
      <p:sp>
        <p:nvSpPr>
          <p:cNvPr id="14" name="오각형 13"/>
          <p:cNvSpPr/>
          <p:nvPr/>
        </p:nvSpPr>
        <p:spPr>
          <a:xfrm>
            <a:off x="9261563" y="5505661"/>
            <a:ext cx="1132114" cy="513806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b="1" dirty="0" smtClean="0">
                <a:solidFill>
                  <a:srgbClr val="002060"/>
                </a:solidFill>
              </a:rPr>
              <a:t>Presentation</a:t>
            </a:r>
            <a:endParaRPr lang="ko-KR" altLang="en-US" sz="1000" b="1" dirty="0">
              <a:solidFill>
                <a:srgbClr val="002060"/>
              </a:solidFill>
            </a:endParaRPr>
          </a:p>
        </p:txBody>
      </p:sp>
      <p:sp>
        <p:nvSpPr>
          <p:cNvPr id="15" name="오각형 14"/>
          <p:cNvSpPr/>
          <p:nvPr/>
        </p:nvSpPr>
        <p:spPr>
          <a:xfrm>
            <a:off x="3266322" y="6019467"/>
            <a:ext cx="4249176" cy="513806"/>
          </a:xfrm>
          <a:prstGeom prst="homePlate">
            <a:avLst/>
          </a:prstGeom>
          <a:solidFill>
            <a:schemeClr val="accent1">
              <a:lumMod val="40000"/>
              <a:lumOff val="60000"/>
            </a:schemeClr>
          </a:solidFill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200" b="1" dirty="0" smtClean="0">
                <a:solidFill>
                  <a:srgbClr val="002060"/>
                </a:solidFill>
              </a:rPr>
              <a:t>Development</a:t>
            </a:r>
            <a:endParaRPr lang="ko-KR" altLang="en-US" sz="1200" b="1" dirty="0">
              <a:solidFill>
                <a:srgbClr val="002060"/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308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4189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Requirement Analysis</a:t>
            </a:r>
            <a:endParaRPr sz="2400" b="1" dirty="0">
              <a:solidFill>
                <a:schemeClr val="dk1"/>
              </a:solidFill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539163"/>
              </p:ext>
            </p:extLst>
          </p:nvPr>
        </p:nvGraphicFramePr>
        <p:xfrm>
          <a:off x="799808" y="1401891"/>
          <a:ext cx="4873977" cy="4807180"/>
        </p:xfrm>
        <a:graphic>
          <a:graphicData uri="http://schemas.openxmlformats.org/drawingml/2006/table">
            <a:tbl>
              <a:tblPr/>
              <a:tblGrid>
                <a:gridCol w="2024272"/>
                <a:gridCol w="2378030"/>
                <a:gridCol w="471675"/>
              </a:tblGrid>
              <a:tr h="240359">
                <a:tc rowSpan="14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Functional Requirement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New user registration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11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Login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User email update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8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Periodic password reset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10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Lockout due to incorrect password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13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Reset password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Unique ID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Contact list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Call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Connection 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Notice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Disconnect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Activation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Communication method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rowSpan="5"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Non Functional Requirement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Performance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Authentication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Communication privacy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Non repudiation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Reliability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0359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Total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　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78</a:t>
                      </a:r>
                    </a:p>
                  </a:txBody>
                  <a:tcPr marL="9378" marR="9378" marT="937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Google Shape;91;p15"/>
          <p:cNvSpPr txBox="1">
            <a:spLocks/>
          </p:cNvSpPr>
          <p:nvPr/>
        </p:nvSpPr>
        <p:spPr>
          <a:xfrm>
            <a:off x="6096000" y="1578881"/>
            <a:ext cx="5811520" cy="1293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l"/>
            <a:endParaRPr lang="en-US" sz="1700" dirty="0" smtClean="0"/>
          </a:p>
        </p:txBody>
      </p:sp>
      <p:sp>
        <p:nvSpPr>
          <p:cNvPr id="6" name="Google Shape;91;p15"/>
          <p:cNvSpPr txBox="1">
            <a:spLocks/>
          </p:cNvSpPr>
          <p:nvPr/>
        </p:nvSpPr>
        <p:spPr>
          <a:xfrm>
            <a:off x="6096000" y="1401891"/>
            <a:ext cx="5661397" cy="30381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63550" indent="-342900" algn="l">
              <a:lnSpc>
                <a:spcPct val="15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dirty="0" smtClean="0"/>
              <a:t>Number of Initial requirements : 19</a:t>
            </a:r>
            <a:br>
              <a:rPr lang="en-US" sz="1600" dirty="0" smtClean="0"/>
            </a:br>
            <a:r>
              <a:rPr lang="en-US" sz="1600" dirty="0" smtClean="0"/>
              <a:t>(functional : 14, non functional : 5)</a:t>
            </a:r>
          </a:p>
          <a:p>
            <a:pPr marL="463550" indent="-342900" algn="l">
              <a:lnSpc>
                <a:spcPct val="150000"/>
              </a:lnSpc>
              <a:buSzPts val="1700"/>
              <a:buFont typeface="Wingdings" panose="05000000000000000000" pitchFamily="2" charset="2"/>
              <a:buChar char="ü"/>
            </a:pPr>
            <a:endParaRPr lang="en-US" sz="1600" dirty="0" smtClean="0"/>
          </a:p>
          <a:p>
            <a:pPr marL="463550" indent="-342900" algn="l">
              <a:lnSpc>
                <a:spcPct val="15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dirty="0" smtClean="0"/>
              <a:t>Analyzed initial requirement in </a:t>
            </a:r>
            <a:r>
              <a:rPr lang="en-US" sz="1600" b="1" dirty="0" smtClean="0">
                <a:solidFill>
                  <a:srgbClr val="0070C0"/>
                </a:solidFill>
              </a:rPr>
              <a:t>team workshop </a:t>
            </a:r>
            <a:r>
              <a:rPr lang="en-US" sz="1600" dirty="0" smtClean="0"/>
              <a:t>and </a:t>
            </a:r>
            <a:r>
              <a:rPr lang="en-US" sz="1600" b="1" dirty="0" smtClean="0">
                <a:solidFill>
                  <a:srgbClr val="0070C0"/>
                </a:solidFill>
              </a:rPr>
              <a:t>mentor meeting</a:t>
            </a:r>
          </a:p>
          <a:p>
            <a:pPr marL="463550" indent="-342900" algn="l">
              <a:lnSpc>
                <a:spcPct val="150000"/>
              </a:lnSpc>
              <a:buSzPts val="1700"/>
              <a:buFont typeface="Wingdings" panose="05000000000000000000" pitchFamily="2" charset="2"/>
              <a:buChar char="ü"/>
            </a:pPr>
            <a:endParaRPr lang="en-US" sz="1600" dirty="0" smtClean="0"/>
          </a:p>
          <a:p>
            <a:pPr marL="463550" indent="-342900" algn="l">
              <a:lnSpc>
                <a:spcPct val="15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dirty="0" smtClean="0"/>
              <a:t>Requirement </a:t>
            </a:r>
            <a:r>
              <a:rPr lang="en-US" sz="1600" dirty="0" smtClean="0"/>
              <a:t>manager</a:t>
            </a:r>
            <a:r>
              <a:rPr lang="en-US" sz="1600" dirty="0" smtClean="0"/>
              <a:t> </a:t>
            </a:r>
            <a:r>
              <a:rPr lang="en-US" sz="1600" dirty="0" smtClean="0"/>
              <a:t>derived </a:t>
            </a:r>
            <a:r>
              <a:rPr lang="en-US" sz="1600" b="1" dirty="0" smtClean="0">
                <a:solidFill>
                  <a:srgbClr val="0070C0"/>
                </a:solidFill>
              </a:rPr>
              <a:t>78 system requirements</a:t>
            </a:r>
            <a:r>
              <a:rPr lang="en-US" sz="1600" dirty="0" smtClean="0"/>
              <a:t> through additional analysis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8333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593041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Initial Design (Overall System)</a:t>
            </a:r>
            <a:endParaRPr sz="2400" b="1" dirty="0">
              <a:solidFill>
                <a:schemeClr val="dk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742" y="1493273"/>
            <a:ext cx="11742057" cy="464626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0782" y="1016000"/>
            <a:ext cx="8045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Initial Design reflecting all system entities and communication data 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425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607845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Initial Design (Backend server)</a:t>
            </a:r>
            <a:endParaRPr sz="2400" b="1" dirty="0">
              <a:solidFill>
                <a:schemeClr val="dk1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0503" y="1185277"/>
            <a:ext cx="10163175" cy="3952875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0503" y="4223922"/>
            <a:ext cx="4529546" cy="2421670"/>
          </a:xfrm>
          <a:prstGeom prst="rect">
            <a:avLst/>
          </a:prstGeom>
        </p:spPr>
      </p:pic>
      <p:cxnSp>
        <p:nvCxnSpPr>
          <p:cNvPr id="8" name="직선 연결선 7"/>
          <p:cNvCxnSpPr/>
          <p:nvPr/>
        </p:nvCxnSpPr>
        <p:spPr>
          <a:xfrm flipH="1">
            <a:off x="1445624" y="3837674"/>
            <a:ext cx="7972696" cy="499195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 flipH="1">
            <a:off x="5704114" y="3837674"/>
            <a:ext cx="5242561" cy="2702463"/>
          </a:xfrm>
          <a:prstGeom prst="line">
            <a:avLst/>
          </a:prstGeom>
          <a:ln w="38100"/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270782" y="1016000"/>
            <a:ext cx="7421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Initial Design for backend server</a:t>
            </a:r>
          </a:p>
        </p:txBody>
      </p:sp>
      <p:sp>
        <p:nvSpPr>
          <p:cNvPr id="21" name="슬라이드 번호 개체 틀 20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420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1" y="227775"/>
            <a:ext cx="4189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Threat Analysis</a:t>
            </a:r>
            <a:endParaRPr sz="2400" b="1" dirty="0">
              <a:solidFill>
                <a:schemeClr val="dk1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325" y="1558929"/>
            <a:ext cx="11563350" cy="50958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70782" y="1016000"/>
            <a:ext cx="74217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600" b="1" dirty="0" smtClean="0"/>
              <a:t>DFD and STRIDE methodology was used to perform Threat Analysis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629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5" name="Google Shape;175;p28"/>
          <p:cNvCxnSpPr/>
          <p:nvPr/>
        </p:nvCxnSpPr>
        <p:spPr>
          <a:xfrm rot="10800000" flipH="1">
            <a:off x="0" y="769124"/>
            <a:ext cx="12192000" cy="1709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77" name="Google Shape;177;p28"/>
          <p:cNvSpPr txBox="1"/>
          <p:nvPr/>
        </p:nvSpPr>
        <p:spPr>
          <a:xfrm>
            <a:off x="78500" y="227775"/>
            <a:ext cx="570253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 smtClean="0">
                <a:solidFill>
                  <a:schemeClr val="dk1"/>
                </a:solidFill>
              </a:rPr>
              <a:t>Security Requirements &amp; Mitigations</a:t>
            </a:r>
            <a:endParaRPr sz="2400" b="1" dirty="0">
              <a:solidFill>
                <a:schemeClr val="dk1"/>
              </a:solidFill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" y="1730853"/>
            <a:ext cx="6079644" cy="3755546"/>
          </a:xfrm>
          <a:prstGeom prst="rect">
            <a:avLst/>
          </a:prstGeom>
        </p:spPr>
      </p:pic>
      <p:sp>
        <p:nvSpPr>
          <p:cNvPr id="7" name="Google Shape;91;p15"/>
          <p:cNvSpPr txBox="1">
            <a:spLocks/>
          </p:cNvSpPr>
          <p:nvPr/>
        </p:nvSpPr>
        <p:spPr>
          <a:xfrm>
            <a:off x="6282844" y="1619606"/>
            <a:ext cx="5726276" cy="44110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Malgun Gothic"/>
              <a:buNone/>
              <a:defRPr sz="60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463550" indent="-342900" algn="l">
              <a:lnSpc>
                <a:spcPct val="15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dirty="0" smtClean="0"/>
              <a:t>Prioritized each threat through team workshop</a:t>
            </a:r>
          </a:p>
          <a:p>
            <a:pPr marL="463550" indent="-342900" algn="l">
              <a:lnSpc>
                <a:spcPct val="15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dirty="0" smtClean="0"/>
              <a:t>Resulted in various score : 4, 6, 8, 10</a:t>
            </a:r>
            <a:endParaRPr lang="en-US" sz="1600" dirty="0"/>
          </a:p>
          <a:p>
            <a:pPr marL="463550" indent="-342900" algn="l">
              <a:lnSpc>
                <a:spcPct val="150000"/>
              </a:lnSpc>
              <a:buSzPts val="1700"/>
              <a:buFont typeface="Wingdings" panose="05000000000000000000" pitchFamily="2" charset="2"/>
              <a:buChar char="ü"/>
            </a:pPr>
            <a:r>
              <a:rPr lang="en-US" sz="1600" b="1" dirty="0" smtClean="0">
                <a:solidFill>
                  <a:srgbClr val="0070C0"/>
                </a:solidFill>
              </a:rPr>
              <a:t>Key Security Requirements </a:t>
            </a:r>
            <a:r>
              <a:rPr lang="en-US" sz="1600" dirty="0" smtClean="0"/>
              <a:t>from high priority threats (Score 6, 8, 10) are as follows</a:t>
            </a:r>
          </a:p>
          <a:p>
            <a:pPr marL="120650" algn="l">
              <a:lnSpc>
                <a:spcPct val="150000"/>
              </a:lnSpc>
              <a:buSzPts val="1700"/>
            </a:pPr>
            <a:r>
              <a:rPr lang="en-US" sz="1600" b="1" dirty="0" smtClean="0"/>
              <a:t/>
            </a:r>
            <a:br>
              <a:rPr lang="en-US" sz="1600" b="1" dirty="0" smtClean="0"/>
            </a:b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  <a:t>1. PKI-based server authentication for App and Backend Server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2</a:t>
            </a: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  <a:t>. Secure communication between Apps</a:t>
            </a:r>
            <a:b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  <a:t>3. Secure communication between App and Backend Server</a:t>
            </a: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1600" b="1" dirty="0">
                <a:solidFill>
                  <a:schemeClr val="accent1">
                    <a:lumMod val="75000"/>
                  </a:schemeClr>
                </a:solidFill>
              </a:rPr>
              <a:t>4</a:t>
            </a: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  <a:t>. Two factor authentication using password and OTP to email</a:t>
            </a:r>
            <a:b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  <a:t>   </a:t>
            </a:r>
            <a:r>
              <a:rPr lang="en-US" sz="1600" dirty="0" smtClean="0">
                <a:solidFill>
                  <a:schemeClr val="accent1">
                    <a:lumMod val="75000"/>
                  </a:schemeClr>
                </a:solidFill>
              </a:rPr>
              <a:t>=&gt; Initial requirement has been specified in detail</a:t>
            </a: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  <a:t/>
            </a:r>
            <a:b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  <a:t>5. Input validation check by Backend Server</a:t>
            </a:r>
            <a:b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</a:br>
            <a:r>
              <a:rPr lang="en-US" sz="1600" b="1" dirty="0" smtClean="0">
                <a:solidFill>
                  <a:schemeClr val="accent1">
                    <a:lumMod val="75000"/>
                  </a:schemeClr>
                </a:solidFill>
              </a:rPr>
              <a:t>6. Storing log file by App and Backend server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707410" y="1327280"/>
            <a:ext cx="3071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/>
              <a:t>Number of Identified threats : </a:t>
            </a:r>
            <a:r>
              <a:rPr lang="en-US" altLang="ko-KR" b="1" dirty="0" smtClean="0"/>
              <a:t>45</a:t>
            </a:r>
            <a:endParaRPr lang="en-US" altLang="ko-KR" b="1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519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863</TotalTime>
  <Words>489</Words>
  <Application>Microsoft Office PowerPoint</Application>
  <PresentationFormat>와이드스크린</PresentationFormat>
  <Paragraphs>180</Paragraphs>
  <Slides>23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Malgun Gothic</vt:lpstr>
      <vt:lpstr>Malgun Gothic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하종오/책임연구원/Cyber Security Management Unit(jongoh.ha@lge.com)</dc:creator>
  <cp:lastModifiedBy>하종오/책임연구원/Security Unit(jongoh.ha@lge.com)</cp:lastModifiedBy>
  <cp:revision>89</cp:revision>
  <dcterms:modified xsi:type="dcterms:W3CDTF">2023-06-22T23:48:34Z</dcterms:modified>
</cp:coreProperties>
</file>